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08" r:id="rId2"/>
    <p:sldId id="309" r:id="rId3"/>
    <p:sldId id="315" r:id="rId4"/>
    <p:sldId id="310" r:id="rId5"/>
    <p:sldId id="311" r:id="rId6"/>
    <p:sldId id="312" r:id="rId7"/>
    <p:sldId id="313" r:id="rId8"/>
    <p:sldId id="31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ck van Zwienen" initials="CvZ" lastIdx="15" clrIdx="0">
    <p:extLst>
      <p:ext uri="{19B8F6BF-5375-455C-9EA6-DF929625EA0E}">
        <p15:presenceInfo xmlns:p15="http://schemas.microsoft.com/office/powerpoint/2012/main" userId="S-1-5-21-1939943624-532656400-3915469861-1176" providerId="AD"/>
      </p:ext>
    </p:extLst>
  </p:cmAuthor>
  <p:cmAuthor id="2" name="Bram Riedijk" initials="BR" lastIdx="4" clrIdx="1">
    <p:extLst>
      <p:ext uri="{19B8F6BF-5375-455C-9EA6-DF929625EA0E}">
        <p15:presenceInfo xmlns:p15="http://schemas.microsoft.com/office/powerpoint/2012/main" userId="0084222fc04ffc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405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7123-26D1-AB45-96D1-F158AD436C57}" type="datetimeFigureOut">
              <a:rPr lang="nl-NL" smtClean="0"/>
              <a:t>07-10-2021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72A2D-EB40-9247-AF4E-79D39E9C2F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80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483" cy="6858001"/>
          </a:xfrm>
          <a:prstGeom prst="rect">
            <a:avLst/>
          </a:prstGeom>
        </p:spPr>
      </p:pic>
      <p:grpSp>
        <p:nvGrpSpPr>
          <p:cNvPr id="24" name="Groep 23">
            <a:extLst>
              <a:ext uri="{FF2B5EF4-FFF2-40B4-BE49-F238E27FC236}">
                <a16:creationId xmlns:a16="http://schemas.microsoft.com/office/drawing/2014/main" id="{82799EF1-239D-4172-945E-7DF4EF1E50D4}"/>
              </a:ext>
            </a:extLst>
          </p:cNvPr>
          <p:cNvGrpSpPr/>
          <p:nvPr userDrawn="1"/>
        </p:nvGrpSpPr>
        <p:grpSpPr>
          <a:xfrm>
            <a:off x="0" y="0"/>
            <a:ext cx="12211050" cy="6858000"/>
            <a:chOff x="0" y="0"/>
            <a:chExt cx="1221105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5295900" cy="2571750"/>
            </a:xfrm>
            <a:custGeom>
              <a:avLst/>
              <a:gdLst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5295900 w 5295900"/>
                <a:gd name="connsiteY2" fmla="*/ 25717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4743450 w 5295900"/>
                <a:gd name="connsiteY2" fmla="*/ 17335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5900" h="2571750">
                  <a:moveTo>
                    <a:pt x="0" y="0"/>
                  </a:moveTo>
                  <a:lnTo>
                    <a:pt x="5295900" y="0"/>
                  </a:lnTo>
                  <a:lnTo>
                    <a:pt x="4743450" y="173355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990850"/>
              <a:ext cx="12211050" cy="3867150"/>
            </a:xfrm>
            <a:custGeom>
              <a:avLst/>
              <a:gdLst>
                <a:gd name="connsiteX0" fmla="*/ 0 w 12211050"/>
                <a:gd name="connsiteY0" fmla="*/ 0 h 3867150"/>
                <a:gd name="connsiteX1" fmla="*/ 12211050 w 12211050"/>
                <a:gd name="connsiteY1" fmla="*/ 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  <a:gd name="connsiteX0" fmla="*/ 0 w 12211050"/>
                <a:gd name="connsiteY0" fmla="*/ 0 h 3867150"/>
                <a:gd name="connsiteX1" fmla="*/ 12201525 w 12211050"/>
                <a:gd name="connsiteY1" fmla="*/ 230505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3867150">
                  <a:moveTo>
                    <a:pt x="0" y="0"/>
                  </a:moveTo>
                  <a:lnTo>
                    <a:pt x="12201525" y="2305050"/>
                  </a:lnTo>
                  <a:lnTo>
                    <a:pt x="12211050" y="3867150"/>
                  </a:lnTo>
                  <a:lnTo>
                    <a:pt x="0" y="386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578386" y="5644542"/>
              <a:ext cx="6632664" cy="1213458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7BA6918E-8AA4-414E-A48C-716BC454EB97}"/>
                </a:ext>
              </a:extLst>
            </p:cNvPr>
            <p:cNvGrpSpPr/>
            <p:nvPr userDrawn="1"/>
          </p:nvGrpSpPr>
          <p:grpSpPr>
            <a:xfrm>
              <a:off x="613537" y="550537"/>
              <a:ext cx="3576627" cy="605459"/>
              <a:chOff x="613537" y="550537"/>
              <a:chExt cx="3576627" cy="605459"/>
            </a:xfrm>
          </p:grpSpPr>
          <p:pic>
            <p:nvPicPr>
              <p:cNvPr id="22" name="Afbeelding 21">
                <a:extLst>
                  <a:ext uri="{FF2B5EF4-FFF2-40B4-BE49-F238E27FC236}">
                    <a16:creationId xmlns:a16="http://schemas.microsoft.com/office/drawing/2014/main" id="{96D958E7-0EA4-45F7-B042-4261F69695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3537" y="550537"/>
                <a:ext cx="1589564" cy="589534"/>
              </a:xfrm>
              <a:prstGeom prst="rect">
                <a:avLst/>
              </a:prstGeom>
            </p:spPr>
          </p:pic>
          <p:pic>
            <p:nvPicPr>
              <p:cNvPr id="23" name="Afbeelding 22">
                <a:extLst>
                  <a:ext uri="{FF2B5EF4-FFF2-40B4-BE49-F238E27FC236}">
                    <a16:creationId xmlns:a16="http://schemas.microsoft.com/office/drawing/2014/main" id="{C7FEA1FE-0D59-4F3D-93EE-0F6D9A97B96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38506" y="1010235"/>
                <a:ext cx="1751658" cy="145761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57225" y="4483342"/>
            <a:ext cx="9144000" cy="609398"/>
          </a:xfrm>
        </p:spPr>
        <p:txBody>
          <a:bodyPr lIns="0" rIns="0" anchor="t" anchorCtr="0"/>
          <a:lstStyle>
            <a:lvl1pPr algn="l">
              <a:defRPr sz="44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57225" y="5036044"/>
            <a:ext cx="9144000" cy="430887"/>
          </a:xfrm>
        </p:spPr>
        <p:txBody>
          <a:bodyPr/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91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1564" y="1810655"/>
            <a:ext cx="9721850" cy="223138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id="{F9559106-6C03-A74F-81B8-727664F56C1E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FC489E94-A967-644F-97CE-483C6013C32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05C3CF77-2F8A-4541-A38B-B13647FF9586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B96C4732-A0A2-6F41-8BE6-691F7E49613E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8971B753-8F85-4441-91E5-BBADD4D231FD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6294134E-729B-C34F-B1C5-F4EA6F530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D9D94092-FD33-CE47-92B6-6508DF98A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72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00099"/>
            <a:ext cx="2628900" cy="537686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1950" y="800099"/>
            <a:ext cx="6940550" cy="53768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id="{F5BBE2B6-FDF2-8F48-BF14-B48B032B553F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FF9651E8-1E2A-A949-B4C9-F9F4ACBEF595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75ABDE05-5144-C343-9FEC-3BB17858D038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F9A3C393-72AF-F044-A6B0-9E62008DB12C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2F90AF3-B0E0-0643-9FDF-79A362C68B5A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2BBCC0DA-9467-F549-B080-1E3058DA85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A1C6E536-EF30-ED4D-B6AF-DCEEF2A2E4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350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41564" y="1810655"/>
            <a:ext cx="9721850" cy="2231380"/>
          </a:xfrm>
        </p:spPr>
        <p:txBody>
          <a:bodyPr/>
          <a:lstStyle>
            <a:lvl2pPr marL="288000" indent="-288000">
              <a:buSzPct val="70000"/>
              <a:buFontTx/>
              <a:buBlip>
                <a:blip r:embed="rId2"/>
              </a:buBlip>
              <a:defRPr sz="2800"/>
            </a:lvl2pPr>
            <a:lvl3pPr marL="576000" indent="-288000">
              <a:buSzPct val="70000"/>
              <a:buFontTx/>
              <a:buBlip>
                <a:blip r:embed="rId2"/>
              </a:buBlip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id="{BE6EB81A-559D-AC45-B9B2-DF26F5C13DDF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C276DFD9-E61D-6046-A0F0-BFDFF03469C7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20333AF3-F9A9-7641-A571-B84DE63EAD31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3DE09CC8-1104-4148-8865-3BC6C65B8158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23A3C4FD-0A3C-334A-89A2-F642AEB92885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80F03E8-53CD-B04D-A0D0-B33CC94CF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69D9160E-15DD-5C46-B81B-A75578B5A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59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id="{5C652AD7-225B-C548-9249-8D5129F38AB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FC8CFAE6-2FD0-524E-A122-92CB20568DF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D7659534-2B00-934B-A4B4-C5DC67E819B6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2C217A96-58E1-874C-BE4E-F9E6AFC0D5F4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C2F4395-CEBF-874A-8EFE-29DCA2307091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06C8E77-D7D4-CD4C-8BB2-D4B9FD0D4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FA9D1F80-40BE-244F-9AE4-D8BC49707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7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6395" y="1825625"/>
            <a:ext cx="46800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3414" y="1825625"/>
            <a:ext cx="46800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Isosceles Triangle 10">
            <a:extLst>
              <a:ext uri="{FF2B5EF4-FFF2-40B4-BE49-F238E27FC236}">
                <a16:creationId xmlns:a16="http://schemas.microsoft.com/office/drawing/2014/main" id="{9265A781-3355-FA4C-B301-F4B878BAA73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5210E5BA-B60E-424C-8D3B-21FCCF3D34CF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id="{F15F9164-F27A-D445-B54F-4C893DC971A9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Isosceles Triangle 12">
              <a:extLst>
                <a:ext uri="{FF2B5EF4-FFF2-40B4-BE49-F238E27FC236}">
                  <a16:creationId xmlns:a16="http://schemas.microsoft.com/office/drawing/2014/main" id="{C6C4C334-F339-7745-812F-84FC66358903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CB7A607-8468-194F-B5DD-05E3A475F85F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8514B7DA-44FA-124E-804F-4E9EB0308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E02856A4-6001-A147-BAF3-6A0F2B32A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884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Isosceles Triangle 10">
            <a:extLst>
              <a:ext uri="{FF2B5EF4-FFF2-40B4-BE49-F238E27FC236}">
                <a16:creationId xmlns:a16="http://schemas.microsoft.com/office/drawing/2014/main" id="{A792A0C6-D74B-EC45-8F0D-73D073B824A4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7C101F8A-794B-3F41-AC8D-9262434BEB9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8" name="Isosceles Triangle 11">
              <a:extLst>
                <a:ext uri="{FF2B5EF4-FFF2-40B4-BE49-F238E27FC236}">
                  <a16:creationId xmlns:a16="http://schemas.microsoft.com/office/drawing/2014/main" id="{4F699FD5-187E-CC4E-AD8F-ACD70421AFD2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Isosceles Triangle 12">
              <a:extLst>
                <a:ext uri="{FF2B5EF4-FFF2-40B4-BE49-F238E27FC236}">
                  <a16:creationId xmlns:a16="http://schemas.microsoft.com/office/drawing/2014/main" id="{BD8E89B0-A4FE-8747-87D1-8D5000A57216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4D0C240-FB9C-CF4E-AE1B-70EFE094D23D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21F0DA2-0554-2646-8783-5393C82B87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D9202138-1B57-0143-81B5-C8A09A6B42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92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001BE2C6-287F-3C4B-965C-8838F6FAC4CA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58947396-C089-394D-B7FA-7FB5C78FEC34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7" name="Isosceles Triangle 11">
              <a:extLst>
                <a:ext uri="{FF2B5EF4-FFF2-40B4-BE49-F238E27FC236}">
                  <a16:creationId xmlns:a16="http://schemas.microsoft.com/office/drawing/2014/main" id="{44130BBD-25F9-C140-A357-5C746B3D2523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Isosceles Triangle 12">
              <a:extLst>
                <a:ext uri="{FF2B5EF4-FFF2-40B4-BE49-F238E27FC236}">
                  <a16:creationId xmlns:a16="http://schemas.microsoft.com/office/drawing/2014/main" id="{CC8DB686-196D-E04B-AFD2-30AA03FE1179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3C6C91EF-DFCB-EB4E-A62F-43083873A3BE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9DECAF8C-68B1-E244-83EB-31095C0519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DDC6FE44-54CA-FA45-8019-F3A4B5B18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0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5090966C-24B3-224E-B227-2E05589FC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483" cy="6858001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0" y="0"/>
            <a:ext cx="12211050" cy="6858000"/>
            <a:chOff x="0" y="0"/>
            <a:chExt cx="1221105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5295900" cy="2571750"/>
            </a:xfrm>
            <a:custGeom>
              <a:avLst/>
              <a:gdLst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5295900 w 5295900"/>
                <a:gd name="connsiteY2" fmla="*/ 25717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4743450 w 5295900"/>
                <a:gd name="connsiteY2" fmla="*/ 17335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5900" h="2571750">
                  <a:moveTo>
                    <a:pt x="0" y="0"/>
                  </a:moveTo>
                  <a:lnTo>
                    <a:pt x="5295900" y="0"/>
                  </a:lnTo>
                  <a:lnTo>
                    <a:pt x="4743450" y="173355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990850"/>
              <a:ext cx="12211050" cy="3867150"/>
            </a:xfrm>
            <a:custGeom>
              <a:avLst/>
              <a:gdLst>
                <a:gd name="connsiteX0" fmla="*/ 0 w 12211050"/>
                <a:gd name="connsiteY0" fmla="*/ 0 h 3867150"/>
                <a:gd name="connsiteX1" fmla="*/ 12211050 w 12211050"/>
                <a:gd name="connsiteY1" fmla="*/ 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  <a:gd name="connsiteX0" fmla="*/ 0 w 12211050"/>
                <a:gd name="connsiteY0" fmla="*/ 0 h 3867150"/>
                <a:gd name="connsiteX1" fmla="*/ 12201525 w 12211050"/>
                <a:gd name="connsiteY1" fmla="*/ 230505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3867150">
                  <a:moveTo>
                    <a:pt x="0" y="0"/>
                  </a:moveTo>
                  <a:lnTo>
                    <a:pt x="12201525" y="2305050"/>
                  </a:lnTo>
                  <a:lnTo>
                    <a:pt x="12211050" y="3867150"/>
                  </a:lnTo>
                  <a:lnTo>
                    <a:pt x="0" y="386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578386" y="5644542"/>
              <a:ext cx="6632664" cy="1213458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75" y="6356350"/>
            <a:ext cx="2743200" cy="365125"/>
          </a:xfrm>
        </p:spPr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541349" y="4373011"/>
            <a:ext cx="7259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tx2"/>
                </a:solidFill>
              </a:rPr>
              <a:t>Bedankt voor uw aandacht!</a:t>
            </a:r>
          </a:p>
        </p:txBody>
      </p:sp>
      <p:sp>
        <p:nvSpPr>
          <p:cNvPr id="20" name="Tekstvak 19"/>
          <p:cNvSpPr txBox="1"/>
          <p:nvPr userDrawn="1"/>
        </p:nvSpPr>
        <p:spPr>
          <a:xfrm>
            <a:off x="589739" y="4989877"/>
            <a:ext cx="365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www.ssvv.nl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D958E7-0EA4-45F7-B042-4261F69695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37" y="550537"/>
            <a:ext cx="1589564" cy="58953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7FEA1FE-0D59-4F3D-93EE-0F6D9A97B9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506" y="1010235"/>
            <a:ext cx="1751658" cy="14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0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800100"/>
            <a:ext cx="3420000" cy="93345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00101"/>
            <a:ext cx="6172200" cy="5060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950" y="2057400"/>
            <a:ext cx="3397250" cy="430887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Isosceles Triangle 10">
            <a:extLst>
              <a:ext uri="{FF2B5EF4-FFF2-40B4-BE49-F238E27FC236}">
                <a16:creationId xmlns:a16="http://schemas.microsoft.com/office/drawing/2014/main" id="{C750B755-72A0-1A43-99CB-AA4ED17B69E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C42714B0-D20D-B243-9D11-CFB0389B046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id="{B6433C36-40A9-BC4A-8057-EC264E8C62CA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Isosceles Triangle 12">
              <a:extLst>
                <a:ext uri="{FF2B5EF4-FFF2-40B4-BE49-F238E27FC236}">
                  <a16:creationId xmlns:a16="http://schemas.microsoft.com/office/drawing/2014/main" id="{6435817F-86DE-494A-865B-406097B46F69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9B948ACF-4BC6-594A-90F9-B20657EA151C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9EE96134-720A-834B-9F5E-EB6C15BBDA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CB8BDF14-970B-6541-8726-B3CAFC3A1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790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800100"/>
            <a:ext cx="3420000" cy="88639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950" y="2057400"/>
            <a:ext cx="3420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Isosceles Triangle 10">
            <a:extLst>
              <a:ext uri="{FF2B5EF4-FFF2-40B4-BE49-F238E27FC236}">
                <a16:creationId xmlns:a16="http://schemas.microsoft.com/office/drawing/2014/main" id="{98638DC1-FF36-1D4A-B822-22527CDF3FE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C3496FCC-0F51-F447-9A31-3CC6C62338F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id="{906E966D-8A39-E24D-8588-0C80DB106BC4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Isosceles Triangle 12">
              <a:extLst>
                <a:ext uri="{FF2B5EF4-FFF2-40B4-BE49-F238E27FC236}">
                  <a16:creationId xmlns:a16="http://schemas.microsoft.com/office/drawing/2014/main" id="{530B83F1-6108-0D46-BCD0-2F8C9053DB88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6E817D4D-4390-8E41-9AA9-A2907F6D6AB4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97E573E0-E341-414D-A7FC-8C5E281BB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87900D63-B232-B54C-A402-4C0CDD0730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41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  <a:prstGeom prst="rect">
            <a:avLst/>
          </a:prstGeom>
        </p:spPr>
        <p:txBody>
          <a:bodyPr vert="horz" lIns="36000" tIns="0" rIns="36000" bIns="0" rtlCol="0" anchor="t" anchorCtr="0">
            <a:spAutoFit/>
          </a:bodyPr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1564" y="1810655"/>
            <a:ext cx="9721680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49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AD6BCF77-3B20-4D4A-83E1-E3DF065975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97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Times New Roman" panose="02020603050405020304" pitchFamily="18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28">
          <p15:clr>
            <a:srgbClr val="F26B43"/>
          </p15:clr>
        </p15:guide>
        <p15:guide id="2" orient="horz" pos="5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Toepassing</a:t>
            </a:r>
            <a:r>
              <a:rPr lang="en-GB" dirty="0"/>
              <a:t> MD 22:2019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349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41564" y="1836053"/>
            <a:ext cx="9721850" cy="39395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Eerste overleg RvA, SSVV  en </a:t>
            </a:r>
            <a:r>
              <a:rPr lang="nl-NL" dirty="0" err="1"/>
              <a:t>NVCi</a:t>
            </a:r>
            <a:r>
              <a:rPr lang="nl-NL" dirty="0"/>
              <a:t>, 22 februari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Initiatief </a:t>
            </a:r>
            <a:r>
              <a:rPr lang="nl-NL" dirty="0" err="1"/>
              <a:t>NVCi</a:t>
            </a:r>
            <a:r>
              <a:rPr lang="nl-NL" dirty="0"/>
              <a:t> om document op te stellen DNV / BV/ EBN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Overleg </a:t>
            </a:r>
            <a:r>
              <a:rPr lang="nl-NL" dirty="0" err="1"/>
              <a:t>NVCi</a:t>
            </a:r>
            <a:r>
              <a:rPr lang="nl-NL" dirty="0"/>
              <a:t> en SSVV 16 april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Document aanpassen </a:t>
            </a:r>
            <a:r>
              <a:rPr lang="nl-NL" dirty="0" err="1"/>
              <a:t>NVCi</a:t>
            </a:r>
            <a:r>
              <a:rPr lang="nl-NL" dirty="0"/>
              <a:t>: KIWA / DNV / LR / BSI mei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Besluit toepassen IAF  documenten m.b.t. VCA certificatie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Aanpassingen document n.a.v. </a:t>
            </a:r>
            <a:r>
              <a:rPr lang="nl-NL" dirty="0" err="1"/>
              <a:t>UCvD</a:t>
            </a:r>
            <a:r>
              <a:rPr lang="nl-NL" dirty="0"/>
              <a:t> en </a:t>
            </a:r>
            <a:r>
              <a:rPr lang="nl-NL" dirty="0" err="1"/>
              <a:t>CCvD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469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toepassing MD:22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41564" y="1836053"/>
            <a:ext cx="9721850" cy="16004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ISO  45001 en “andere” OH-SMS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Enkel van toepassing op  V&amp;G aspecten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Toepassing in relatie tot VCA certificatie</a:t>
            </a:r>
          </a:p>
        </p:txBody>
      </p:sp>
    </p:spTree>
    <p:extLst>
      <p:ext uri="{BB962C8B-B14F-4D97-AF65-F5344CB8AC3E}">
        <p14:creationId xmlns:p14="http://schemas.microsoft.com/office/powerpoint/2010/main" val="110220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G.7.1.2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41564" y="1836053"/>
            <a:ext cx="9721850" cy="10156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Toepassingsgebied zoals in hoofdstuk 3 VCA 2017/6.0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Binnen de scope van certificatie</a:t>
            </a:r>
          </a:p>
        </p:txBody>
      </p:sp>
    </p:spTree>
    <p:extLst>
      <p:ext uri="{BB962C8B-B14F-4D97-AF65-F5344CB8AC3E}">
        <p14:creationId xmlns:p14="http://schemas.microsoft.com/office/powerpoint/2010/main" val="130788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G.9.1.1 / G.9.1.4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41564" y="1836053"/>
            <a:ext cx="9721850" cy="20313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Betrokken </a:t>
            </a:r>
            <a:r>
              <a:rPr lang="nl-NL" dirty="0" err="1"/>
              <a:t>FTE’s</a:t>
            </a:r>
            <a:r>
              <a:rPr lang="nl-NL" dirty="0"/>
              <a:t> in het schema, conform de checklist VCA 2017/6.0 hoofdstuk 7.1.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Informatie zoals bijlage D, noot 16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Audittijd zoals voorgeschreven in bijlage D  van de checklist</a:t>
            </a:r>
          </a:p>
        </p:txBody>
      </p:sp>
    </p:spTree>
    <p:extLst>
      <p:ext uri="{BB962C8B-B14F-4D97-AF65-F5344CB8AC3E}">
        <p14:creationId xmlns:p14="http://schemas.microsoft.com/office/powerpoint/2010/main" val="257203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G.9.2.1.3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41564" y="1836053"/>
            <a:ext cx="9721850" cy="16004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Conform toepassingsgebied van de VCA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Alle activiteiten binnen de scope van certificatie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Scope is maatgevend.</a:t>
            </a:r>
          </a:p>
        </p:txBody>
      </p:sp>
    </p:spTree>
    <p:extLst>
      <p:ext uri="{BB962C8B-B14F-4D97-AF65-F5344CB8AC3E}">
        <p14:creationId xmlns:p14="http://schemas.microsoft.com/office/powerpoint/2010/main" val="419306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G.4.4.2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41564" y="1836053"/>
            <a:ext cx="9721850" cy="261610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Sub iii geeft discussie, vooral binnen MKB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Inperking tot noodzakelijk documenten </a:t>
            </a:r>
            <a:r>
              <a:rPr lang="nl-NL" dirty="0" err="1"/>
              <a:t>i.r.t</a:t>
            </a:r>
            <a:r>
              <a:rPr lang="nl-NL" dirty="0"/>
              <a:t>. VCA certificering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Indien noodzakelijke documenten (bijv. groepsrapportages) getoond kunnen worden, geen interview met bedrijfsarts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41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Bijlage “</a:t>
            </a:r>
            <a:r>
              <a:rPr lang="nl-NL" dirty="0" err="1"/>
              <a:t>legal</a:t>
            </a:r>
            <a:r>
              <a:rPr lang="nl-NL" dirty="0"/>
              <a:t>  compliance”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0DC191B-A108-1644-A24A-CB16C9B44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35" y="1536699"/>
            <a:ext cx="5631565" cy="24901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EA62C53-2011-8F47-B5D2-4DE30B07F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3" y="3893713"/>
            <a:ext cx="9263151" cy="21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820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SSVV kleuren">
      <a:dk1>
        <a:sysClr val="windowText" lastClr="000000"/>
      </a:dk1>
      <a:lt1>
        <a:sysClr val="window" lastClr="FFFFFF"/>
      </a:lt1>
      <a:dk2>
        <a:srgbClr val="00454F"/>
      </a:dk2>
      <a:lt2>
        <a:srgbClr val="E7E6E6"/>
      </a:lt2>
      <a:accent1>
        <a:srgbClr val="00AEC3"/>
      </a:accent1>
      <a:accent2>
        <a:srgbClr val="F06600"/>
      </a:accent2>
      <a:accent3>
        <a:srgbClr val="3FA535"/>
      </a:accent3>
      <a:accent4>
        <a:srgbClr val="85F0FF"/>
      </a:accent4>
      <a:accent5>
        <a:srgbClr val="FFCAA3"/>
      </a:accent5>
      <a:accent6>
        <a:srgbClr val="ADE3A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VV Powerpoint template_v7" id="{2E678F32-59A8-154E-B316-8F75643783C6}" vid="{C7F95EBF-B4F7-E047-A01A-41C64928820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221E1EDDC6F442990459F0635E0672" ma:contentTypeVersion="11" ma:contentTypeDescription="Een nieuw document maken." ma:contentTypeScope="" ma:versionID="eed0d4774f130195f759869245fa20b7">
  <xsd:schema xmlns:xsd="http://www.w3.org/2001/XMLSchema" xmlns:xs="http://www.w3.org/2001/XMLSchema" xmlns:p="http://schemas.microsoft.com/office/2006/metadata/properties" xmlns:ns2="f7f33cb5-f3a0-42ab-bc95-435712786bc6" targetNamespace="http://schemas.microsoft.com/office/2006/metadata/properties" ma:root="true" ma:fieldsID="60797248b9410d677a3812430b0ab70e" ns2:_="">
    <xsd:import namespace="f7f33cb5-f3a0-42ab-bc95-435712786b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33cb5-f3a0-42ab-bc95-435712786b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087315-E3B9-4729-9BCA-D9B1DF4FC804}"/>
</file>

<file path=customXml/itemProps2.xml><?xml version="1.0" encoding="utf-8"?>
<ds:datastoreItem xmlns:ds="http://schemas.openxmlformats.org/officeDocument/2006/customXml" ds:itemID="{09719E45-63D9-4275-9E7A-E56B61C45382}"/>
</file>

<file path=customXml/itemProps3.xml><?xml version="1.0" encoding="utf-8"?>
<ds:datastoreItem xmlns:ds="http://schemas.openxmlformats.org/officeDocument/2006/customXml" ds:itemID="{0C58F34A-7BA3-4CB0-A011-DEB7E93C6451}"/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212</Words>
  <Application>Microsoft Macintosh PowerPoint</Application>
  <PresentationFormat>Breedbeeld</PresentationFormat>
  <Paragraphs>28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1_Kantoorthema</vt:lpstr>
      <vt:lpstr>Toepassing MD 22:2019</vt:lpstr>
      <vt:lpstr>Korte terugblik</vt:lpstr>
      <vt:lpstr>Toelichting toepassing MD:22</vt:lpstr>
      <vt:lpstr>G.7.1.2</vt:lpstr>
      <vt:lpstr>G.9.1.1 / G.9.1.4</vt:lpstr>
      <vt:lpstr>G.9.2.1.3</vt:lpstr>
      <vt:lpstr>G.4.4.2</vt:lpstr>
      <vt:lpstr>Bijlage “legal  compliance”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Rapportage beoordelen</dc:title>
  <dc:creator>Microsoft Office-gebruiker</dc:creator>
  <cp:lastModifiedBy>EBN Certification</cp:lastModifiedBy>
  <cp:revision>34</cp:revision>
  <dcterms:created xsi:type="dcterms:W3CDTF">2021-09-05T09:44:58Z</dcterms:created>
  <dcterms:modified xsi:type="dcterms:W3CDTF">2021-10-07T04:27:35Z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0x0101007F221E1EDDC6F442990459F0635E0672</vt:lpwstr>
  </property>
</Properties>
</file>